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790" r:id="rId5"/>
    <p:sldId id="799" r:id="rId6"/>
    <p:sldId id="800" r:id="rId7"/>
    <p:sldId id="80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957" autoAdjust="0"/>
  </p:normalViewPr>
  <p:slideViewPr>
    <p:cSldViewPr snapToGrid="0" snapToObjects="1">
      <p:cViewPr varScale="1">
        <p:scale>
          <a:sx n="44" d="100"/>
          <a:sy n="44" d="100"/>
        </p:scale>
        <p:origin x="139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rricato" userId="d290dc6b-0866-4976-9654-800c9e060815" providerId="ADAL" clId="{044B00CA-5EF9-4311-9D44-4B328DAE330F}"/>
    <pc:docChg chg="custSel modSld">
      <pc:chgData name="Marco Carricato" userId="d290dc6b-0866-4976-9654-800c9e060815" providerId="ADAL" clId="{044B00CA-5EF9-4311-9D44-4B328DAE330F}" dt="2025-05-19T12:03:10.640" v="218" actId="13926"/>
      <pc:docMkLst>
        <pc:docMk/>
      </pc:docMkLst>
      <pc:sldChg chg="modSp">
        <pc:chgData name="Marco Carricato" userId="d290dc6b-0866-4976-9654-800c9e060815" providerId="ADAL" clId="{044B00CA-5EF9-4311-9D44-4B328DAE330F}" dt="2025-05-19T12:03:10.640" v="218" actId="13926"/>
        <pc:sldMkLst>
          <pc:docMk/>
          <pc:sldMk cId="2891316714" sldId="800"/>
        </pc:sldMkLst>
        <pc:spChg chg="mod">
          <ac:chgData name="Marco Carricato" userId="d290dc6b-0866-4976-9654-800c9e060815" providerId="ADAL" clId="{044B00CA-5EF9-4311-9D44-4B328DAE330F}" dt="2025-05-19T12:03:10.640" v="218" actId="13926"/>
          <ac:spMkLst>
            <pc:docMk/>
            <pc:sldMk cId="2891316714" sldId="800"/>
            <ac:spMk id="3" creationId="{A1359466-BCDC-8517-3463-B617E66C0E75}"/>
          </ac:spMkLst>
        </pc:spChg>
      </pc:sldChg>
      <pc:sldChg chg="modSp">
        <pc:chgData name="Marco Carricato" userId="d290dc6b-0866-4976-9654-800c9e060815" providerId="ADAL" clId="{044B00CA-5EF9-4311-9D44-4B328DAE330F}" dt="2025-05-19T12:03:01.263" v="217" actId="6549"/>
        <pc:sldMkLst>
          <pc:docMk/>
          <pc:sldMk cId="3990910654" sldId="801"/>
        </pc:sldMkLst>
        <pc:spChg chg="mod">
          <ac:chgData name="Marco Carricato" userId="d290dc6b-0866-4976-9654-800c9e060815" providerId="ADAL" clId="{044B00CA-5EF9-4311-9D44-4B328DAE330F}" dt="2025-05-19T12:03:01.263" v="217" actId="6549"/>
          <ac:spMkLst>
            <pc:docMk/>
            <pc:sldMk cId="3990910654" sldId="801"/>
            <ac:spMk id="3" creationId="{F474E348-F443-711F-4613-70B56B250603}"/>
          </ac:spMkLst>
        </pc:spChg>
      </pc:sldChg>
    </pc:docChg>
  </pc:docChgLst>
  <pc:docChgLst>
    <pc:chgData name="Marco Carricato" userId="d290dc6b-0866-4976-9654-800c9e060815" providerId="ADAL" clId="{77163598-6B4A-4882-A94E-22F67143AF34}"/>
    <pc:docChg chg="modSld">
      <pc:chgData name="Marco Carricato" userId="d290dc6b-0866-4976-9654-800c9e060815" providerId="ADAL" clId="{77163598-6B4A-4882-A94E-22F67143AF34}" dt="2025-03-07T09:20:30.495" v="11" actId="6549"/>
      <pc:docMkLst>
        <pc:docMk/>
      </pc:docMkLst>
    </pc:docChg>
  </pc:docChgLst>
  <pc:docChgLst>
    <pc:chgData name="Marco Carricato" userId="d290dc6b-0866-4976-9654-800c9e060815" providerId="ADAL" clId="{CF17D96A-FAA5-439B-8E89-120C636F57E0}"/>
    <pc:docChg chg="undo custSel addSld delSld modSld sldOrd">
      <pc:chgData name="Marco Carricato" userId="d290dc6b-0866-4976-9654-800c9e060815" providerId="ADAL" clId="{CF17D96A-FAA5-439B-8E89-120C636F57E0}" dt="2025-05-18T20:43:49.998" v="1559" actId="20577"/>
      <pc:docMkLst>
        <pc:docMk/>
      </pc:docMkLst>
      <pc:sldChg chg="delSp modSp mod">
        <pc:chgData name="Marco Carricato" userId="d290dc6b-0866-4976-9654-800c9e060815" providerId="ADAL" clId="{CF17D96A-FAA5-439B-8E89-120C636F57E0}" dt="2025-05-18T20:42:20.387" v="1551" actId="6549"/>
        <pc:sldMkLst>
          <pc:docMk/>
          <pc:sldMk cId="1131963832" sldId="790"/>
        </pc:sldMkLst>
        <pc:spChg chg="del">
          <ac:chgData name="Marco Carricato" userId="d290dc6b-0866-4976-9654-800c9e060815" providerId="ADAL" clId="{CF17D96A-FAA5-439B-8E89-120C636F57E0}" dt="2025-05-18T20:03:25.687" v="28" actId="478"/>
          <ac:spMkLst>
            <pc:docMk/>
            <pc:sldMk cId="1131963832" sldId="790"/>
            <ac:spMk id="2" creationId="{FDA8EF65-EF9A-B08B-7665-46236B9636A5}"/>
          </ac:spMkLst>
        </pc:spChg>
        <pc:spChg chg="mod">
          <ac:chgData name="Marco Carricato" userId="d290dc6b-0866-4976-9654-800c9e060815" providerId="ADAL" clId="{CF17D96A-FAA5-439B-8E89-120C636F57E0}" dt="2025-05-18T20:42:20.387" v="1551" actId="6549"/>
          <ac:spMkLst>
            <pc:docMk/>
            <pc:sldMk cId="1131963832" sldId="790"/>
            <ac:spMk id="3" creationId="{E7B27030-D4C8-7D47-8492-B50481B98B8A}"/>
          </ac:spMkLst>
        </pc:spChg>
        <pc:spChg chg="mod">
          <ac:chgData name="Marco Carricato" userId="d290dc6b-0866-4976-9654-800c9e060815" providerId="ADAL" clId="{CF17D96A-FAA5-439B-8E89-120C636F57E0}" dt="2025-05-18T20:02:54.044" v="26" actId="20577"/>
          <ac:spMkLst>
            <pc:docMk/>
            <pc:sldMk cId="1131963832" sldId="790"/>
            <ac:spMk id="4" creationId="{AEE3935F-FC48-4840-A82A-346855C0830D}"/>
          </ac:spMkLst>
        </pc:spChg>
      </pc:sldChg>
      <pc:sldChg chg="del">
        <pc:chgData name="Marco Carricato" userId="d290dc6b-0866-4976-9654-800c9e060815" providerId="ADAL" clId="{CF17D96A-FAA5-439B-8E89-120C636F57E0}" dt="2025-05-18T20:39:28.360" v="1397" actId="2696"/>
        <pc:sldMkLst>
          <pc:docMk/>
          <pc:sldMk cId="842366001" sldId="792"/>
        </pc:sldMkLst>
      </pc:sldChg>
      <pc:sldChg chg="del">
        <pc:chgData name="Marco Carricato" userId="d290dc6b-0866-4976-9654-800c9e060815" providerId="ADAL" clId="{CF17D96A-FAA5-439B-8E89-120C636F57E0}" dt="2025-05-18T20:39:36.055" v="1398" actId="2696"/>
        <pc:sldMkLst>
          <pc:docMk/>
          <pc:sldMk cId="1918794413" sldId="798"/>
        </pc:sldMkLst>
      </pc:sldChg>
      <pc:sldChg chg="modSp add mod">
        <pc:chgData name="Marco Carricato" userId="d290dc6b-0866-4976-9654-800c9e060815" providerId="ADAL" clId="{CF17D96A-FAA5-439B-8E89-120C636F57E0}" dt="2025-05-18T20:43:31.112" v="1557" actId="20577"/>
        <pc:sldMkLst>
          <pc:docMk/>
          <pc:sldMk cId="1181914379" sldId="799"/>
        </pc:sldMkLst>
        <pc:spChg chg="mod">
          <ac:chgData name="Marco Carricato" userId="d290dc6b-0866-4976-9654-800c9e060815" providerId="ADAL" clId="{CF17D96A-FAA5-439B-8E89-120C636F57E0}" dt="2025-05-18T20:43:31.112" v="1557" actId="20577"/>
          <ac:spMkLst>
            <pc:docMk/>
            <pc:sldMk cId="1181914379" sldId="799"/>
            <ac:spMk id="3" creationId="{683B791F-D443-F34F-1B85-6514496050EA}"/>
          </ac:spMkLst>
        </pc:spChg>
      </pc:sldChg>
      <pc:sldChg chg="modSp add mod ord">
        <pc:chgData name="Marco Carricato" userId="d290dc6b-0866-4976-9654-800c9e060815" providerId="ADAL" clId="{CF17D96A-FAA5-439B-8E89-120C636F57E0}" dt="2025-05-18T20:43:49.998" v="1559" actId="20577"/>
        <pc:sldMkLst>
          <pc:docMk/>
          <pc:sldMk cId="2891316714" sldId="800"/>
        </pc:sldMkLst>
        <pc:spChg chg="mod">
          <ac:chgData name="Marco Carricato" userId="d290dc6b-0866-4976-9654-800c9e060815" providerId="ADAL" clId="{CF17D96A-FAA5-439B-8E89-120C636F57E0}" dt="2025-05-18T20:43:49.998" v="1559" actId="20577"/>
          <ac:spMkLst>
            <pc:docMk/>
            <pc:sldMk cId="2891316714" sldId="800"/>
            <ac:spMk id="3" creationId="{A1359466-BCDC-8517-3463-B617E66C0E75}"/>
          </ac:spMkLst>
        </pc:spChg>
      </pc:sldChg>
      <pc:sldChg chg="modSp add mod">
        <pc:chgData name="Marco Carricato" userId="d290dc6b-0866-4976-9654-800c9e060815" providerId="ADAL" clId="{CF17D96A-FAA5-439B-8E89-120C636F57E0}" dt="2025-05-18T20:39:15.096" v="1396" actId="6549"/>
        <pc:sldMkLst>
          <pc:docMk/>
          <pc:sldMk cId="3990910654" sldId="801"/>
        </pc:sldMkLst>
        <pc:spChg chg="mod">
          <ac:chgData name="Marco Carricato" userId="d290dc6b-0866-4976-9654-800c9e060815" providerId="ADAL" clId="{CF17D96A-FAA5-439B-8E89-120C636F57E0}" dt="2025-05-18T20:39:15.096" v="1396" actId="6549"/>
          <ac:spMkLst>
            <pc:docMk/>
            <pc:sldMk cId="3990910654" sldId="801"/>
            <ac:spMk id="3" creationId="{F474E348-F443-711F-4613-70B56B250603}"/>
          </ac:spMkLst>
        </pc:spChg>
      </pc:sldChg>
    </pc:docChg>
  </pc:docChgLst>
  <pc:docChgLst>
    <pc:chgData name="Marco Carricato" userId="d290dc6b-0866-4976-9654-800c9e060815" providerId="ADAL" clId="{EDB83E02-2375-4C69-8624-6966A11F6A2A}"/>
    <pc:docChg chg="undo custSel delSld modSld">
      <pc:chgData name="Marco Carricato" userId="d290dc6b-0866-4976-9654-800c9e060815" providerId="ADAL" clId="{EDB83E02-2375-4C69-8624-6966A11F6A2A}" dt="2025-03-06T22:42:05.770" v="1333" actId="113"/>
      <pc:docMkLst>
        <pc:docMk/>
      </pc:docMkLst>
      <pc:sldChg chg="addSp modSp mod">
        <pc:chgData name="Marco Carricato" userId="d290dc6b-0866-4976-9654-800c9e060815" providerId="ADAL" clId="{EDB83E02-2375-4C69-8624-6966A11F6A2A}" dt="2025-03-06T21:56:32.891" v="270" actId="1036"/>
        <pc:sldMkLst>
          <pc:docMk/>
          <pc:sldMk cId="1131963832" sldId="790"/>
        </pc:sldMkLst>
        <pc:spChg chg="mod">
          <ac:chgData name="Marco Carricato" userId="d290dc6b-0866-4976-9654-800c9e060815" providerId="ADAL" clId="{EDB83E02-2375-4C69-8624-6966A11F6A2A}" dt="2025-03-06T21:53:21.740" v="90" actId="14100"/>
          <ac:spMkLst>
            <pc:docMk/>
            <pc:sldMk cId="1131963832" sldId="790"/>
            <ac:spMk id="3" creationId="{E7B27030-D4C8-7D47-8492-B50481B98B8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F5F27-40A8-514B-9E35-B029558AE716}" type="datetimeFigureOut">
              <a:rPr lang="it-IT" smtClean="0"/>
              <a:t>22/05/2025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E007C-51D6-0B4E-AA0C-D7398C59B0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89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0" y="6454775"/>
            <a:ext cx="12192000" cy="40322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1200" dirty="0"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rPr>
              <a:t>                                                                                                                                                                                          ALMA MATER STUDIORUM </a:t>
            </a:r>
            <a:r>
              <a:rPr lang="mr-IN" sz="1200" dirty="0"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rPr>
              <a:t>–</a:t>
            </a:r>
            <a:r>
              <a:rPr lang="it-IT" sz="1200" dirty="0"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sz="1200" dirty="0" err="1"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rPr>
              <a:t>UNIVERSIT</a:t>
            </a:r>
            <a:r>
              <a:rPr lang="it-IT" sz="1200" cap="all" baseline="0" dirty="0" err="1"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rPr>
              <a:t>à</a:t>
            </a:r>
            <a:r>
              <a:rPr lang="it-IT" sz="1200" dirty="0"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rPr>
              <a:t> DI BOLOGNA</a:t>
            </a:r>
          </a:p>
        </p:txBody>
      </p:sp>
      <p:pic>
        <p:nvPicPr>
          <p:cNvPr id="8" name="Picture 25" descr="Alma-Mater TAGLIAT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26"/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" name="Line 27"/>
          <p:cNvSpPr>
            <a:spLocks noChangeAspect="1" noChangeShapeType="1"/>
          </p:cNvSpPr>
          <p:nvPr userDrawn="1"/>
        </p:nvSpPr>
        <p:spPr bwMode="auto">
          <a:xfrm>
            <a:off x="-1" y="1182644"/>
            <a:ext cx="11376000" cy="2192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" name="Line 34"/>
          <p:cNvSpPr>
            <a:spLocks noChangeShapeType="1"/>
          </p:cNvSpPr>
          <p:nvPr userDrawn="1"/>
        </p:nvSpPr>
        <p:spPr bwMode="auto">
          <a:xfrm>
            <a:off x="11364913" y="6426200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" name="Line 35"/>
          <p:cNvSpPr>
            <a:spLocks noChangeShapeType="1"/>
          </p:cNvSpPr>
          <p:nvPr userDrawn="1"/>
        </p:nvSpPr>
        <p:spPr bwMode="auto">
          <a:xfrm>
            <a:off x="11364913" y="6094412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1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476674"/>
            <a:ext cx="11233149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527051" y="1412875"/>
            <a:ext cx="11233149" cy="446439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BE1EF96-9B08-473A-B3B2-41C88C22122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80C8B41-3785-49A7-A393-F55DB1BC0CE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BF2D69-1EAB-4D82-94C5-BDF27F971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it-IT" dirty="0"/>
              <a:t>Slide n. </a:t>
            </a:r>
            <a:fld id="{051BBF10-805C-674F-9FB0-78AA72E0018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23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BF10-805C-674F-9FB0-78AA72E001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34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AEE3935F-FC48-4840-A82A-346855C083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051" y="476674"/>
            <a:ext cx="11233149" cy="648071"/>
          </a:xfrm>
        </p:spPr>
        <p:txBody>
          <a:bodyPr/>
          <a:lstStyle/>
          <a:p>
            <a:r>
              <a:rPr lang="it-IT" dirty="0">
                <a:latin typeface="Museo Sans 500" panose="02000000000000000000" pitchFamily="2" charset="77"/>
              </a:rPr>
              <a:t>Bando RER per supportare la partecipazione di dottorandi e postdoc all'Expo di Osaka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7B27030-D4C8-7D47-8492-B50481B98B8A}"/>
              </a:ext>
            </a:extLst>
          </p:cNvPr>
          <p:cNvSpPr txBox="1"/>
          <p:nvPr/>
        </p:nvSpPr>
        <p:spPr>
          <a:xfrm>
            <a:off x="527051" y="936778"/>
            <a:ext cx="10596578" cy="4539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Destinatari del supporto</a:t>
            </a:r>
          </a:p>
          <a:p>
            <a:pPr marL="631825" indent="-2730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Dottorandi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oppure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Post-doc 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(assegnisti, RTD, RTT, ecc.) che abbiano acquisito il titolo di dottore di ricerca in un Ateneo regionale non prima del 1° novembre 2024.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Dottorandi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e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Post-doc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devono essere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coinvolti in almeno una delle seguenti categorie di progetti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974725" lvl="1" indent="-342900">
              <a:spcAft>
                <a:spcPts val="600"/>
              </a:spcAft>
              <a:buFont typeface="+mj-lt"/>
              <a:buAutoNum type="alphaLcParenR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progetti di ricerca nel quadro di accordi in corso fra </a:t>
            </a:r>
            <a:r>
              <a:rPr lang="it-IT" dirty="0" err="1">
                <a:ea typeface="Times New Roman" panose="02020603050405020304" pitchFamily="18" charset="0"/>
                <a:cs typeface="Calibri" panose="020F0502020204030204" pitchFamily="34" charset="0"/>
              </a:rPr>
              <a:t>Unibo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e Atenei giapponesi,</a:t>
            </a:r>
          </a:p>
          <a:p>
            <a:pPr marL="974725" lvl="1" indent="-342900">
              <a:spcAft>
                <a:spcPts val="600"/>
              </a:spcAft>
              <a:buFont typeface="+mj-lt"/>
              <a:buAutoNum type="alphaLcParenR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progetti di ricerca connessi con l’industria della cultura e creatività inclusi nel programma di partecipazione ad Expo,</a:t>
            </a:r>
          </a:p>
          <a:p>
            <a:pPr marL="974725" lvl="1" indent="-342900">
              <a:spcAft>
                <a:spcPts val="600"/>
              </a:spcAft>
              <a:buFont typeface="+mj-lt"/>
              <a:buAutoNum type="alphaLcParenR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progetti di disseminazione inclusi nel programma di partecipazione ad Expo,</a:t>
            </a:r>
          </a:p>
          <a:p>
            <a:pPr marL="974725" lvl="1" indent="-342900">
              <a:spcAft>
                <a:spcPts val="1200"/>
              </a:spcAft>
              <a:buFont typeface="+mj-lt"/>
              <a:buAutoNum type="alphaLcParenR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progetti di ricerca sulle tematiche delle transizioni ecologica e digitale (in particolare nell’ambito dell’iniziativa </a:t>
            </a:r>
            <a:r>
              <a:rPr lang="it-IT" dirty="0" err="1">
                <a:ea typeface="Times New Roman" panose="02020603050405020304" pitchFamily="18" charset="0"/>
                <a:cs typeface="Calibri" panose="020F0502020204030204" pitchFamily="34" charset="0"/>
              </a:rPr>
              <a:t>Ecosister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</a:p>
          <a:p>
            <a:pPr marL="358775" indent="-3587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Numero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di Dottorandi/Post-doc da selezionare: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13</a:t>
            </a:r>
            <a:endParaRPr lang="it-IT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indent="-358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Contributo della RER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5.000 €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a persona per spese di missione e trasferta, compresi i costi di accredito e accesso all’Expo.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26F8F7-7F6F-4983-8789-16F0E4BE09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51BBF10-805C-674F-9FB0-78AA72E0018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96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26750-68C5-EB1A-E368-B75ADAFF5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636FB764-F10C-9649-4194-0BE9701EA7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051" y="476674"/>
            <a:ext cx="11233149" cy="648071"/>
          </a:xfrm>
        </p:spPr>
        <p:txBody>
          <a:bodyPr/>
          <a:lstStyle/>
          <a:p>
            <a:r>
              <a:rPr lang="it-IT" dirty="0">
                <a:latin typeface="Museo Sans 500" panose="02000000000000000000" pitchFamily="2" charset="77"/>
              </a:rPr>
              <a:t>Bando RER per supportare la partecipazione di dottorandi e postdoc all'Expo di Osaka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83B791F-D443-F34F-1B85-6514496050EA}"/>
              </a:ext>
            </a:extLst>
          </p:cNvPr>
          <p:cNvSpPr txBox="1"/>
          <p:nvPr/>
        </p:nvSpPr>
        <p:spPr>
          <a:xfrm>
            <a:off x="527050" y="936778"/>
            <a:ext cx="10935943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Dottorandi e Post-doc dovranno partecipare a una o più delle seguenti iniziative: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seminari organizzati dalla Regione Emilia-Romagna presso il Padiglione Italia a Expo;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un seminario («</a:t>
            </a:r>
            <a:r>
              <a:rPr lang="it-IT" dirty="0" err="1">
                <a:ea typeface="Times New Roman" panose="02020603050405020304" pitchFamily="18" charset="0"/>
                <a:cs typeface="Calibri" panose="020F0502020204030204" pitchFamily="34" charset="0"/>
              </a:rPr>
              <a:t>innovation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talk») organizzato in collaborazione con la Camera di Commercio italo-giapponese e ART-ER fuori Expo, in cui confrontarsi con relatori giapponesi, esperti e ricercatori italiani residenti in Giappone sull’organizzazione e le principali priorità e caratteristiche della ricerca in Giappone, nonché gli strumenti e le opportunità di collaborazione internazionale;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organizzazione di visite e incontri presso università, centri di ricerca e altre organizzazioni giapponesi;</a:t>
            </a:r>
          </a:p>
          <a:p>
            <a:pPr marL="631825" indent="-2730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attività promozionale dell’ecosistema regionale.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A47D6D9-A61E-73D1-5542-79138B6E704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51BBF10-805C-674F-9FB0-78AA72E0018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91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FFD25C-1A77-7508-D4D0-3918DCCFC3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F1B390BD-DBF7-63D5-176D-8264543920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051" y="476674"/>
            <a:ext cx="11233149" cy="648071"/>
          </a:xfrm>
        </p:spPr>
        <p:txBody>
          <a:bodyPr/>
          <a:lstStyle/>
          <a:p>
            <a:r>
              <a:rPr lang="it-IT" dirty="0">
                <a:latin typeface="Museo Sans 500" panose="02000000000000000000" pitchFamily="2" charset="77"/>
              </a:rPr>
              <a:t>Bando RER per supportare la partecipazione di dottorandi e postdoc all'Expo di Osaka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1359466-BCDC-8517-3463-B617E66C0E75}"/>
              </a:ext>
            </a:extLst>
          </p:cNvPr>
          <p:cNvSpPr txBox="1"/>
          <p:nvPr/>
        </p:nvSpPr>
        <p:spPr>
          <a:xfrm>
            <a:off x="527051" y="936778"/>
            <a:ext cx="10954796" cy="497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Ciascun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Dipartimento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potrà candidare al massimo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3 soggetti 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(tra dottorandi e post-doc).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Ciascuna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 candidatura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dovrà contenere: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Dati anagrafici:</a:t>
            </a:r>
          </a:p>
          <a:p>
            <a:pPr marL="895350" indent="-263525">
              <a:spcAft>
                <a:spcPts val="600"/>
              </a:spcAft>
              <a:buFont typeface="Cambria Math" panose="02040503050406030204" pitchFamily="18" charset="0"/>
              <a:buChar char="−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nome del dottorando o del post-doc, </a:t>
            </a:r>
          </a:p>
          <a:p>
            <a:pPr marL="895350" indent="-263525">
              <a:spcAft>
                <a:spcPts val="600"/>
              </a:spcAft>
              <a:buFont typeface="Cambria Math" panose="02040503050406030204" pitchFamily="18" charset="0"/>
              <a:buChar char="−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Dipartimento di afferenza,</a:t>
            </a:r>
          </a:p>
          <a:p>
            <a:pPr marL="895350" indent="-263525">
              <a:spcAft>
                <a:spcPts val="600"/>
              </a:spcAft>
              <a:buFont typeface="Cambria Math" panose="02040503050406030204" pitchFamily="18" charset="0"/>
              <a:buChar char="−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ciclo di dottorato d’iscrizione (per i dottorandi),</a:t>
            </a:r>
          </a:p>
          <a:p>
            <a:pPr marL="895350" indent="-263525">
              <a:spcAft>
                <a:spcPts val="600"/>
              </a:spcAft>
              <a:buFont typeface="Cambria Math" panose="02040503050406030204" pitchFamily="18" charset="0"/>
              <a:buChar char="−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data e Ateneo di conseguimento del titolo (per i postdoc).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Curriculum Vitae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Descrizione dettagliata del coinvolgimento del dottorando/postdoc nelle categorie di progetti (a), (b), (c), (d).</a:t>
            </a:r>
            <a:endParaRPr lang="it-IT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631825" indent="-2730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Descrizione del programma di massima delle attività e degli incontri del dottorando/postdoc nell’ambito dell’Expo e, in generale, durante il periodo di permanenza in Giappone.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Le candidature dovranno essere inviate da ciascun Dipartimento: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usando il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form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che sarà inviato al momento della pubblicazione del bando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entro il </a:t>
            </a: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6 giugno 2025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4E6A60F-84B2-1B18-463B-146D11F71F2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51BBF10-805C-674F-9FB0-78AA72E0018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31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09756-B1B1-67D1-E1D9-1493EFD7B0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556BDD58-0DE4-7051-7DBF-C755993BCB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051" y="476674"/>
            <a:ext cx="11233149" cy="648071"/>
          </a:xfrm>
        </p:spPr>
        <p:txBody>
          <a:bodyPr/>
          <a:lstStyle/>
          <a:p>
            <a:r>
              <a:rPr lang="it-IT" dirty="0">
                <a:latin typeface="Museo Sans 500" panose="02000000000000000000" pitchFamily="2" charset="77"/>
              </a:rPr>
              <a:t>Bando RER per supportare la partecipazione di dottorandi e postdoc all'Expo di Osaka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74E348-F443-711F-4613-70B56B250603}"/>
              </a:ext>
            </a:extLst>
          </p:cNvPr>
          <p:cNvSpPr txBox="1"/>
          <p:nvPr/>
        </p:nvSpPr>
        <p:spPr>
          <a:xfrm>
            <a:off x="527051" y="936778"/>
            <a:ext cx="11233148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8775" indent="-358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Le 13 posizioni disponibili saranno distribuite sulla base di: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equilibrio tra le diverse aree disciplinari 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dell'Ateneo;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priorità ai dottorandi 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(rispetto ai postdoc);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b="1" dirty="0">
                <a:ea typeface="Times New Roman" panose="02020603050405020304" pitchFamily="18" charset="0"/>
                <a:cs typeface="Calibri" panose="020F0502020204030204" pitchFamily="34" charset="0"/>
              </a:rPr>
              <a:t>valutazione delle singole candidature 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secondo i seguenti criteri:</a:t>
            </a:r>
          </a:p>
          <a:p>
            <a:pPr marL="895350" indent="-263525">
              <a:spcAft>
                <a:spcPts val="600"/>
              </a:spcAft>
              <a:buFont typeface="Cambria Math" panose="02040503050406030204" pitchFamily="18" charset="0"/>
              <a:buChar char="−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partecipazione a progetti di ricerca nel quadro di accordi in corso fra </a:t>
            </a:r>
            <a:r>
              <a:rPr lang="it-IT" dirty="0" err="1">
                <a:ea typeface="Times New Roman" panose="02020603050405020304" pitchFamily="18" charset="0"/>
                <a:cs typeface="Calibri" panose="020F0502020204030204" pitchFamily="34" charset="0"/>
              </a:rPr>
              <a:t>Unibo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 e Atenei giapponesi: max 20 punti</a:t>
            </a:r>
          </a:p>
          <a:p>
            <a:pPr marL="895350" indent="-263525">
              <a:spcAft>
                <a:spcPts val="600"/>
              </a:spcAft>
              <a:buFont typeface="Cambria Math" panose="02040503050406030204" pitchFamily="18" charset="0"/>
              <a:buChar char="−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partecipazione a progetti di ricerca connessi con l’industria della cultura e creatività o a progetti di disseminazione inclusi nel programma di partecipazione ad Expo: max 10 punti</a:t>
            </a:r>
          </a:p>
          <a:p>
            <a:pPr marL="895350" indent="-263525">
              <a:spcAft>
                <a:spcPts val="600"/>
              </a:spcAft>
              <a:buFont typeface="Cambria Math" panose="02040503050406030204" pitchFamily="18" charset="0"/>
              <a:buChar char="−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progetti di ricerca sulle tematiche delle transizioni ecologica e digitale: max 5 punti </a:t>
            </a:r>
          </a:p>
          <a:p>
            <a:pPr marL="895350" indent="-263525">
              <a:spcAft>
                <a:spcPts val="600"/>
              </a:spcAft>
              <a:buFont typeface="Cambria Math" panose="02040503050406030204" pitchFamily="18" charset="0"/>
              <a:buChar char="−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qualità del programma delle attività previste durante il periodo di permanenza in Giappone: max 25 punti</a:t>
            </a:r>
          </a:p>
          <a:p>
            <a:pPr marL="358775" indent="-3587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Commissione di valutazione:</a:t>
            </a:r>
          </a:p>
          <a:p>
            <a:pPr marL="631825" indent="-2730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dirty="0"/>
              <a:t>Prorettrice vicaria, Delegata per l’impegno pubblico, Delegato per il dottorato, Delegata per l'orientamento in uscita, Responsabile del settore dottorato</a:t>
            </a:r>
            <a:r>
              <a:rPr lang="it-IT" dirty="0">
                <a:cs typeface="Calibri" panose="020F0502020204030204" pitchFamily="34" charset="0"/>
              </a:rPr>
              <a:t>.</a:t>
            </a:r>
            <a:endParaRPr lang="it-IT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B531E4-BFF4-7CEA-1009-FEA577BEAF9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51BBF10-805C-674F-9FB0-78AA72E0018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910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7d2a82d-54e7-4b02-b733-c087abdae1d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B8EA97C43534898C4A455C8C2F1A1" ma:contentTypeVersion="15" ma:contentTypeDescription="Create a new document." ma:contentTypeScope="" ma:versionID="2440321a144bec8d299aaf0594914ddf">
  <xsd:schema xmlns:xsd="http://www.w3.org/2001/XMLSchema" xmlns:xs="http://www.w3.org/2001/XMLSchema" xmlns:p="http://schemas.microsoft.com/office/2006/metadata/properties" xmlns:ns3="d7d2a82d-54e7-4b02-b733-c087abdae1d5" xmlns:ns4="c6a8b376-867c-4f3c-b49c-2207c5f331d3" targetNamespace="http://schemas.microsoft.com/office/2006/metadata/properties" ma:root="true" ma:fieldsID="ebeee2d235e5d60c0887446fe9d6613a" ns3:_="" ns4:_="">
    <xsd:import namespace="d7d2a82d-54e7-4b02-b733-c087abdae1d5"/>
    <xsd:import namespace="c6a8b376-867c-4f3c-b49c-2207c5f331d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d2a82d-54e7-4b02-b733-c087abdae1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a8b376-867c-4f3c-b49c-2207c5f331d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FE9B1-CE6E-445A-8248-7E64CCEDB135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c6a8b376-867c-4f3c-b49c-2207c5f331d3"/>
    <ds:schemaRef ds:uri="d7d2a82d-54e7-4b02-b733-c087abdae1d5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6D4C32-374A-41DD-ADEA-59123F1182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d2a82d-54e7-4b02-b733-c087abdae1d5"/>
    <ds:schemaRef ds:uri="c6a8b376-867c-4f3c-b49c-2207c5f331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24AD5C-9A12-4886-B4F0-DD399AD3B6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5181</TotalTime>
  <Words>581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Century Gothic</vt:lpstr>
      <vt:lpstr>Garamond</vt:lpstr>
      <vt:lpstr>Museo Sans 500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Carricato</dc:creator>
  <cp:lastModifiedBy>Rossella Tabaroni</cp:lastModifiedBy>
  <cp:revision>250</cp:revision>
  <cp:lastPrinted>2021-12-01T12:42:29Z</cp:lastPrinted>
  <dcterms:created xsi:type="dcterms:W3CDTF">2021-11-07T13:05:34Z</dcterms:created>
  <dcterms:modified xsi:type="dcterms:W3CDTF">2025-05-22T07:02:33Z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0x01010079FB8EA97C43534898C4A455C8C2F1A1</vt:lpwstr>
  </property>
</Properties>
</file>